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DM Sans Bold" charset="1" panose="00000000000000000000"/>
      <p:regular r:id="rId18"/>
    </p:embeddedFont>
    <p:embeddedFont>
      <p:font typeface="DM Sans" charset="1" panose="00000000000000000000"/>
      <p:regular r:id="rId19"/>
    </p:embeddedFont>
    <p:embeddedFont>
      <p:font typeface="Inter" charset="1" panose="020B050203000000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media/image19.png" Type="http://schemas.openxmlformats.org/officeDocument/2006/relationships/image"/><Relationship Id="rId15" Target="../media/image20.svg" Type="http://schemas.openxmlformats.org/officeDocument/2006/relationships/image"/><Relationship Id="rId16" Target="../media/image21.png" Type="http://schemas.openxmlformats.org/officeDocument/2006/relationships/image"/><Relationship Id="rId17" Target="../media/image22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1.png" Type="http://schemas.openxmlformats.org/officeDocument/2006/relationships/image"/><Relationship Id="rId20" Target="../media/image27.png" Type="http://schemas.openxmlformats.org/officeDocument/2006/relationships/image"/><Relationship Id="rId21" Target="../media/image28.svg" Type="http://schemas.openxmlformats.org/officeDocument/2006/relationships/image"/><Relationship Id="rId22" Target="../media/image58.png" Type="http://schemas.openxmlformats.org/officeDocument/2006/relationships/image"/><Relationship Id="rId23" Target="../media/image13.png" Type="http://schemas.openxmlformats.org/officeDocument/2006/relationships/image"/><Relationship Id="rId24" Target="../media/image14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59.png" Type="http://schemas.openxmlformats.org/officeDocument/2006/relationships/image"/><Relationship Id="rId15" Target="../media/image60.png" Type="http://schemas.openxmlformats.org/officeDocument/2006/relationships/image"/><Relationship Id="rId16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7.png" Type="http://schemas.openxmlformats.org/officeDocument/2006/relationships/image"/><Relationship Id="rId17" Target="../media/image18.svg" Type="http://schemas.openxmlformats.org/officeDocument/2006/relationships/image"/><Relationship Id="rId18" Target="../media/image19.png" Type="http://schemas.openxmlformats.org/officeDocument/2006/relationships/image"/><Relationship Id="rId19" Target="../media/image20.svg" Type="http://schemas.openxmlformats.org/officeDocument/2006/relationships/image"/><Relationship Id="rId2" Target="../media/image1.png" Type="http://schemas.openxmlformats.org/officeDocument/2006/relationships/image"/><Relationship Id="rId20" Target="../media/image21.png" Type="http://schemas.openxmlformats.org/officeDocument/2006/relationships/image"/><Relationship Id="rId21" Target="../media/image22.svg" Type="http://schemas.openxmlformats.org/officeDocument/2006/relationships/image"/><Relationship Id="rId22" Target="../media/image23.png" Type="http://schemas.openxmlformats.org/officeDocument/2006/relationships/image"/><Relationship Id="rId23" Target="../media/image24.svg" Type="http://schemas.openxmlformats.org/officeDocument/2006/relationships/image"/><Relationship Id="rId24" Target="../media/image25.png" Type="http://schemas.openxmlformats.org/officeDocument/2006/relationships/image"/><Relationship Id="rId25" Target="../media/image26.svg" Type="http://schemas.openxmlformats.org/officeDocument/2006/relationships/image"/><Relationship Id="rId26" Target="../media/image27.png" Type="http://schemas.openxmlformats.org/officeDocument/2006/relationships/image"/><Relationship Id="rId27" Target="../media/image28.svg" Type="http://schemas.openxmlformats.org/officeDocument/2006/relationships/image"/><Relationship Id="rId28" Target="../media/image6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29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jpeg" Type="http://schemas.openxmlformats.org/officeDocument/2006/relationships/image"/><Relationship Id="rId11" Target="../media/image31.jpe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svg" Type="http://schemas.openxmlformats.org/officeDocument/2006/relationships/image"/><Relationship Id="rId12" Target="../media/image39.png" Type="http://schemas.openxmlformats.org/officeDocument/2006/relationships/image"/><Relationship Id="rId13" Target="../media/image40.pn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9.png" Type="http://schemas.openxmlformats.org/officeDocument/2006/relationships/image"/><Relationship Id="rId9" Target="../media/image2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2" Target="../media/image41.png" Type="http://schemas.openxmlformats.org/officeDocument/2006/relationships/image"/><Relationship Id="rId3" Target="../media/image42.sv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5.png" Type="http://schemas.openxmlformats.org/officeDocument/2006/relationships/image"/><Relationship Id="rId11" Target="../media/image56.png" Type="http://schemas.openxmlformats.org/officeDocument/2006/relationships/image"/><Relationship Id="rId12" Target="../media/image57.pn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36705" y="6409875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3294071" y="2890544"/>
            <a:ext cx="11699858" cy="3200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b="true" sz="1299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Fundamentos del Mundo 3D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995486" y="6486075"/>
            <a:ext cx="14297027" cy="1539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9"/>
              </a:lnSpc>
            </a:pPr>
            <a:r>
              <a:rPr lang="en-US" sz="3999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Cristian Camilo Cubillos Reyes: ccubillos@unal.edu.co</a:t>
            </a:r>
          </a:p>
          <a:p>
            <a:pPr algn="ctr">
              <a:lnSpc>
                <a:spcPts val="3999"/>
              </a:lnSpc>
            </a:pPr>
            <a:r>
              <a:rPr lang="en-US" sz="3999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Juan Jose Medina Guerrero: jmedinagu@unal.edu.co</a:t>
            </a:r>
          </a:p>
          <a:p>
            <a:pPr algn="ctr">
              <a:lnSpc>
                <a:spcPts val="3999"/>
              </a:lnSpc>
            </a:pPr>
            <a:r>
              <a:rPr lang="en-US" sz="3999" spc="-7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Estephanie Perez Mira: eperezmi@unal.edu.co, 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737926" y="2576219"/>
            <a:ext cx="724985" cy="920616"/>
          </a:xfrm>
          <a:custGeom>
            <a:avLst/>
            <a:gdLst/>
            <a:ahLst/>
            <a:cxnLst/>
            <a:rect r="r" b="b" t="t" l="l"/>
            <a:pathLst>
              <a:path h="920616" w="724985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15511" y="8147658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8" y="0"/>
                </a:lnTo>
                <a:lnTo>
                  <a:pt x="4899948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47044" y="9640519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3"/>
                </a:lnTo>
                <a:lnTo>
                  <a:pt x="0" y="80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854737" y="9496827"/>
            <a:ext cx="4427843" cy="3481392"/>
          </a:xfrm>
          <a:custGeom>
            <a:avLst/>
            <a:gdLst/>
            <a:ahLst/>
            <a:cxnLst/>
            <a:rect r="r" b="b" t="t" l="l"/>
            <a:pathLst>
              <a:path h="3481392" w="4427843">
                <a:moveTo>
                  <a:pt x="0" y="0"/>
                </a:moveTo>
                <a:lnTo>
                  <a:pt x="4427843" y="0"/>
                </a:lnTo>
                <a:lnTo>
                  <a:pt x="4427843" y="3481392"/>
                </a:lnTo>
                <a:lnTo>
                  <a:pt x="0" y="3481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449974" y="-971659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7495522" y="-3297794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4747568">
            <a:off x="-3460177" y="4250289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4861154" y="-2102294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7494810" y="2371030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5282649">
            <a:off x="16596506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-971659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643095" y="1807595"/>
            <a:ext cx="3096402" cy="3111961"/>
          </a:xfrm>
          <a:custGeom>
            <a:avLst/>
            <a:gdLst/>
            <a:ahLst/>
            <a:cxnLst/>
            <a:rect r="r" b="b" t="t" l="l"/>
            <a:pathLst>
              <a:path h="3111961" w="3096402">
                <a:moveTo>
                  <a:pt x="0" y="0"/>
                </a:moveTo>
                <a:lnTo>
                  <a:pt x="3096401" y="0"/>
                </a:lnTo>
                <a:lnTo>
                  <a:pt x="3096401" y="3111961"/>
                </a:lnTo>
                <a:lnTo>
                  <a:pt x="0" y="3111961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380360" y="4978676"/>
            <a:ext cx="10014901" cy="23652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</a:pPr>
            <a:r>
              <a:rPr lang="en-US" b="true" sz="6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de los juegos exitosos fueron realizados con Unity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380360" y="7519517"/>
            <a:ext cx="9844046" cy="316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4"/>
              </a:lnSpc>
              <a:spcBef>
                <a:spcPct val="0"/>
              </a:spcBef>
            </a:pPr>
            <a:r>
              <a:rPr lang="en-US" sz="1899" spc="113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 que muestra el dominio de este motor en el mundo 3D.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7986" y="2310451"/>
            <a:ext cx="7315066" cy="253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b="true" sz="19538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71%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318992" y="9017983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69" y="0"/>
                </a:lnTo>
                <a:lnTo>
                  <a:pt x="4076269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466441" y="9137520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5"/>
                </a:lnTo>
                <a:lnTo>
                  <a:pt x="0" y="33442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77595" y="9882374"/>
            <a:ext cx="3296956" cy="809253"/>
          </a:xfrm>
          <a:custGeom>
            <a:avLst/>
            <a:gdLst/>
            <a:ahLst/>
            <a:cxnLst/>
            <a:rect r="r" b="b" t="t" l="l"/>
            <a:pathLst>
              <a:path h="809253" w="3296956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93441" y="8366935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9" y="0"/>
                </a:lnTo>
                <a:lnTo>
                  <a:pt x="54930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4747568">
            <a:off x="-3092917" y="4010002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7606944" y="2116443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6735739" y="-210229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1070737">
            <a:off x="11586452" y="2470512"/>
            <a:ext cx="1870914" cy="1045373"/>
          </a:xfrm>
          <a:custGeom>
            <a:avLst/>
            <a:gdLst/>
            <a:ahLst/>
            <a:cxnLst/>
            <a:rect r="r" b="b" t="t" l="l"/>
            <a:pathLst>
              <a:path h="1045373" w="1870914">
                <a:moveTo>
                  <a:pt x="0" y="0"/>
                </a:moveTo>
                <a:lnTo>
                  <a:pt x="1870914" y="0"/>
                </a:lnTo>
                <a:lnTo>
                  <a:pt x="1870914" y="1045373"/>
                </a:lnTo>
                <a:lnTo>
                  <a:pt x="0" y="10453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194900">
            <a:off x="-790855" y="-1028700"/>
            <a:ext cx="3814763" cy="4114800"/>
          </a:xfrm>
          <a:custGeom>
            <a:avLst/>
            <a:gdLst/>
            <a:ahLst/>
            <a:cxnLst/>
            <a:rect r="r" b="b" t="t" l="l"/>
            <a:pathLst>
              <a:path h="4114800" w="3814763">
                <a:moveTo>
                  <a:pt x="0" y="0"/>
                </a:moveTo>
                <a:lnTo>
                  <a:pt x="3814763" y="0"/>
                </a:lnTo>
                <a:lnTo>
                  <a:pt x="381476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8210392">
            <a:off x="6254065" y="-4114800"/>
            <a:ext cx="8354924" cy="8229600"/>
          </a:xfrm>
          <a:custGeom>
            <a:avLst/>
            <a:gdLst/>
            <a:ahLst/>
            <a:cxnLst/>
            <a:rect r="r" b="b" t="t" l="l"/>
            <a:pathLst>
              <a:path h="8229600" w="8354924">
                <a:moveTo>
                  <a:pt x="0" y="8229600"/>
                </a:moveTo>
                <a:lnTo>
                  <a:pt x="8354924" y="8229600"/>
                </a:lnTo>
                <a:lnTo>
                  <a:pt x="8354924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54640" y="3468285"/>
            <a:ext cx="9978721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85032" y="5105400"/>
            <a:ext cx="11429942" cy="2505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374"/>
              </a:lnSpc>
              <a:spcBef>
                <a:spcPct val="0"/>
              </a:spcBef>
            </a:pPr>
            <a:r>
              <a:rPr lang="en-US" sz="2499" spc="14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armonía</a:t>
            </a:r>
            <a:r>
              <a:rPr lang="en-US" sz="2499" spc="14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entre estos elementos es lo que permite construir mundos virtuales coherentes y convincentes. Ajustar con cuidado cada componente —desde la densidad de la malla hasta la intensidad de la luz ambiental— es clave para lograr realismo y eficiencia en cualquier proyecto 3D </a:t>
            </a:r>
          </a:p>
          <a:p>
            <a:pPr algn="ctr" marL="0" indent="0" lvl="0">
              <a:lnSpc>
                <a:spcPts val="33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2410358" y="2877196"/>
            <a:ext cx="4077933" cy="4200446"/>
          </a:xfrm>
          <a:custGeom>
            <a:avLst/>
            <a:gdLst/>
            <a:ahLst/>
            <a:cxnLst/>
            <a:rect r="r" b="b" t="t" l="l"/>
            <a:pathLst>
              <a:path h="4200446" w="4077933">
                <a:moveTo>
                  <a:pt x="0" y="0"/>
                </a:moveTo>
                <a:lnTo>
                  <a:pt x="4077933" y="0"/>
                </a:lnTo>
                <a:lnTo>
                  <a:pt x="4077933" y="4200445"/>
                </a:lnTo>
                <a:lnTo>
                  <a:pt x="0" y="4200445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970334" y="3528525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Muchas gracias!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041791" y="1534745"/>
            <a:ext cx="7217509" cy="7217509"/>
          </a:xfrm>
          <a:custGeom>
            <a:avLst/>
            <a:gdLst/>
            <a:ahLst/>
            <a:cxnLst/>
            <a:rect r="r" b="b" t="t" l="l"/>
            <a:pathLst>
              <a:path h="7217509" w="7217509">
                <a:moveTo>
                  <a:pt x="0" y="0"/>
                </a:moveTo>
                <a:lnTo>
                  <a:pt x="7217509" y="0"/>
                </a:lnTo>
                <a:lnTo>
                  <a:pt x="7217509" y="7217510"/>
                </a:lnTo>
                <a:lnTo>
                  <a:pt x="0" y="72175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04950" y="2345718"/>
            <a:ext cx="7848753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¿Qué es una escena 3D?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4950" y="4798032"/>
            <a:ext cx="8305648" cy="4499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mundo virtual compuesto por objetos organizados en un espacio tridimensional. </a:t>
            </a:r>
          </a:p>
          <a:p>
            <a:pPr algn="l">
              <a:lnSpc>
                <a:spcPts val="2969"/>
              </a:lnSpc>
            </a:pP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Podemos destacar los siguientes elementos clave:</a:t>
            </a:r>
          </a:p>
          <a:p>
            <a:pPr algn="l">
              <a:lnSpc>
                <a:spcPts val="2969"/>
              </a:lnSpc>
            </a:pP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Geometría: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La forma de los objetos.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Cámara: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punto de vista.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b="true" sz="2199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Luces: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Iluminación y sombras.</a:t>
            </a:r>
          </a:p>
          <a:p>
            <a:pPr algn="l" marL="474978" indent="-237489" lvl="1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99" spc="13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Materiales: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Color y textura.</a:t>
            </a:r>
          </a:p>
          <a:p>
            <a:pPr algn="l">
              <a:lnSpc>
                <a:spcPts val="2969"/>
              </a:lnSpc>
              <a:spcBef>
                <a:spcPct val="0"/>
              </a:spcBef>
            </a:pPr>
          </a:p>
          <a:p>
            <a:pPr algn="l">
              <a:lnSpc>
                <a:spcPts val="2969"/>
              </a:lnSpc>
              <a:spcBef>
                <a:spcPct val="0"/>
              </a:spcBef>
            </a:pP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Expl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oremos</a:t>
            </a: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ahora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el primer componente </a:t>
            </a: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esencial de 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</a:t>
            </a: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esc</a:t>
            </a: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ena</a:t>
            </a:r>
            <a:r>
              <a:rPr lang="en-US" sz="2199" spc="131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3D.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04950" y="1219200"/>
            <a:ext cx="7025086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Geometría: la forma de los objetos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3431074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5420933" y="5752206"/>
            <a:ext cx="3723067" cy="3723067"/>
          </a:xfrm>
          <a:custGeom>
            <a:avLst/>
            <a:gdLst/>
            <a:ahLst/>
            <a:cxnLst/>
            <a:rect r="r" b="b" t="t" l="l"/>
            <a:pathLst>
              <a:path h="3723067" w="3723067">
                <a:moveTo>
                  <a:pt x="0" y="0"/>
                </a:moveTo>
                <a:lnTo>
                  <a:pt x="3723067" y="0"/>
                </a:lnTo>
                <a:lnTo>
                  <a:pt x="3723067" y="3723067"/>
                </a:lnTo>
                <a:lnTo>
                  <a:pt x="0" y="37230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6293" y="5674073"/>
            <a:ext cx="3801200" cy="3801200"/>
          </a:xfrm>
          <a:custGeom>
            <a:avLst/>
            <a:gdLst/>
            <a:ahLst/>
            <a:cxnLst/>
            <a:rect r="r" b="b" t="t" l="l"/>
            <a:pathLst>
              <a:path h="3801200" w="3801200">
                <a:moveTo>
                  <a:pt x="0" y="0"/>
                </a:moveTo>
                <a:lnTo>
                  <a:pt x="3801200" y="0"/>
                </a:lnTo>
                <a:lnTo>
                  <a:pt x="3801200" y="3801200"/>
                </a:lnTo>
                <a:lnTo>
                  <a:pt x="0" y="38012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491672" y="1846858"/>
            <a:ext cx="1578952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 spc="-2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28970" y="4537708"/>
            <a:ext cx="1578952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 spc="-2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28970" y="7066464"/>
            <a:ext cx="1578952" cy="386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3000" spc="-2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18447" y="1501326"/>
            <a:ext cx="5280435" cy="20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2000" spc="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construye a partir de:</a:t>
            </a:r>
          </a:p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Vértices: Puntos.</a:t>
            </a: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Aristas: Líneas entre vértices.</a:t>
            </a: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Caras: Superficies (mayormente triángulos  y cuadriláteros).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118447" y="6961689"/>
            <a:ext cx="5543589" cy="1748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2000" spc="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odelos 3D básicos:</a:t>
            </a:r>
          </a:p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Cubos</a:t>
            </a: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Esferas</a:t>
            </a:r>
          </a:p>
          <a:p>
            <a:pPr algn="just" marL="431801" indent="-215900" lvl="1">
              <a:lnSpc>
                <a:spcPts val="2700"/>
              </a:lnSpc>
              <a:buFont typeface="Arial"/>
              <a:buChar char="•"/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   Cilindros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18447" y="4432933"/>
            <a:ext cx="5280435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2000" spc="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Con</a:t>
            </a: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los </a:t>
            </a:r>
            <a:r>
              <a:rPr lang="en-US" b="true" sz="2000" spc="32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"wireframe" </a:t>
            </a: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, podemos apreciar mejor cómo las aristas y vértices conforman las caras de un objeto 3D.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04950" y="4832524"/>
            <a:ext cx="6476589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700"/>
              </a:lnSpc>
              <a:spcBef>
                <a:spcPct val="0"/>
              </a:spcBef>
            </a:pPr>
            <a:r>
              <a:rPr lang="en-US" sz="2000" spc="3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geometría es la estructura matemática que define las formas en el espacio 3D.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2873" y="89631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512324" y="2034061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35561" y="5817207"/>
            <a:ext cx="4008439" cy="2254747"/>
          </a:xfrm>
          <a:custGeom>
            <a:avLst/>
            <a:gdLst/>
            <a:ahLst/>
            <a:cxnLst/>
            <a:rect r="r" b="b" t="t" l="l"/>
            <a:pathLst>
              <a:path h="2254747" w="4008439">
                <a:moveTo>
                  <a:pt x="0" y="0"/>
                </a:moveTo>
                <a:lnTo>
                  <a:pt x="4008439" y="0"/>
                </a:lnTo>
                <a:lnTo>
                  <a:pt x="4008439" y="2254747"/>
                </a:lnTo>
                <a:lnTo>
                  <a:pt x="0" y="22547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266573">
            <a:off x="-2370870" y="272567"/>
            <a:ext cx="7093843" cy="4442519"/>
          </a:xfrm>
          <a:custGeom>
            <a:avLst/>
            <a:gdLst/>
            <a:ahLst/>
            <a:cxnLst/>
            <a:rect r="r" b="b" t="t" l="l"/>
            <a:pathLst>
              <a:path h="4442519" w="7093843">
                <a:moveTo>
                  <a:pt x="0" y="0"/>
                </a:moveTo>
                <a:lnTo>
                  <a:pt x="7093843" y="0"/>
                </a:lnTo>
                <a:lnTo>
                  <a:pt x="7093843" y="4442519"/>
                </a:lnTo>
                <a:lnTo>
                  <a:pt x="0" y="4442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504950" y="2898168"/>
            <a:ext cx="8092094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Topología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04950" y="4807557"/>
            <a:ext cx="7707571" cy="199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structura y conexiones internas de la geometría. Define como estan organizados:</a:t>
            </a:r>
          </a:p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Vertices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Aristas</a:t>
            </a:r>
          </a:p>
          <a:p>
            <a:pPr algn="l" marL="431799" indent="-215899" lvl="1">
              <a:lnSpc>
                <a:spcPts val="2699"/>
              </a:lnSpc>
              <a:spcBef>
                <a:spcPct val="0"/>
              </a:spcBef>
              <a:buFont typeface="Arial"/>
              <a:buChar char="•"/>
            </a:pP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Caras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6350380" y="397044"/>
            <a:ext cx="5587239" cy="2662922"/>
            <a:chOff x="0" y="0"/>
            <a:chExt cx="2065940" cy="984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350380" y="3606947"/>
            <a:ext cx="5587239" cy="2662922"/>
            <a:chOff x="0" y="0"/>
            <a:chExt cx="2065940" cy="984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50380" y="6812794"/>
            <a:ext cx="5587239" cy="2662922"/>
            <a:chOff x="0" y="0"/>
            <a:chExt cx="2065940" cy="9846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747680" y="1028700"/>
            <a:ext cx="3227509" cy="1819141"/>
          </a:xfrm>
          <a:custGeom>
            <a:avLst/>
            <a:gdLst/>
            <a:ahLst/>
            <a:cxnLst/>
            <a:rect r="r" b="b" t="t" l="l"/>
            <a:pathLst>
              <a:path h="1819141" w="3227509">
                <a:moveTo>
                  <a:pt x="0" y="0"/>
                </a:moveTo>
                <a:lnTo>
                  <a:pt x="3227509" y="0"/>
                </a:lnTo>
                <a:lnTo>
                  <a:pt x="3227509" y="1819141"/>
                </a:lnTo>
                <a:lnTo>
                  <a:pt x="0" y="18191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true" rot="0">
            <a:off x="2747680" y="7234684"/>
            <a:ext cx="3227509" cy="1819141"/>
          </a:xfrm>
          <a:custGeom>
            <a:avLst/>
            <a:gdLst/>
            <a:ahLst/>
            <a:cxnLst/>
            <a:rect r="r" b="b" t="t" l="l"/>
            <a:pathLst>
              <a:path h="1819141" w="3227509">
                <a:moveTo>
                  <a:pt x="0" y="1819141"/>
                </a:moveTo>
                <a:lnTo>
                  <a:pt x="3227509" y="1819141"/>
                </a:lnTo>
                <a:lnTo>
                  <a:pt x="3227509" y="0"/>
                </a:lnTo>
                <a:lnTo>
                  <a:pt x="0" y="0"/>
                </a:lnTo>
                <a:lnTo>
                  <a:pt x="0" y="181914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431485" y="661971"/>
            <a:ext cx="3713193" cy="2091765"/>
          </a:xfrm>
          <a:custGeom>
            <a:avLst/>
            <a:gdLst/>
            <a:ahLst/>
            <a:cxnLst/>
            <a:rect r="r" b="b" t="t" l="l"/>
            <a:pathLst>
              <a:path h="2091765" w="3713193">
                <a:moveTo>
                  <a:pt x="0" y="0"/>
                </a:moveTo>
                <a:lnTo>
                  <a:pt x="3713192" y="0"/>
                </a:lnTo>
                <a:lnTo>
                  <a:pt x="3713192" y="2091765"/>
                </a:lnTo>
                <a:lnTo>
                  <a:pt x="0" y="2091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368134" y="7108382"/>
            <a:ext cx="4076124" cy="2071746"/>
          </a:xfrm>
          <a:custGeom>
            <a:avLst/>
            <a:gdLst/>
            <a:ahLst/>
            <a:cxnLst/>
            <a:rect r="r" b="b" t="t" l="l"/>
            <a:pathLst>
              <a:path h="2071746" w="4076124">
                <a:moveTo>
                  <a:pt x="0" y="0"/>
                </a:moveTo>
                <a:lnTo>
                  <a:pt x="4076124" y="0"/>
                </a:lnTo>
                <a:lnTo>
                  <a:pt x="4076124" y="2071746"/>
                </a:lnTo>
                <a:lnTo>
                  <a:pt x="0" y="20717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34901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368134" y="3804690"/>
            <a:ext cx="3839894" cy="2252738"/>
          </a:xfrm>
          <a:custGeom>
            <a:avLst/>
            <a:gdLst/>
            <a:ahLst/>
            <a:cxnLst/>
            <a:rect r="r" b="b" t="t" l="l"/>
            <a:pathLst>
              <a:path h="2252738" w="3839894">
                <a:moveTo>
                  <a:pt x="0" y="0"/>
                </a:moveTo>
                <a:lnTo>
                  <a:pt x="3839894" y="0"/>
                </a:lnTo>
                <a:lnTo>
                  <a:pt x="3839894" y="2252738"/>
                </a:lnTo>
                <a:lnTo>
                  <a:pt x="0" y="22527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694975" y="576246"/>
            <a:ext cx="2816627" cy="53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b="true" sz="2999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Color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4965" y="3976140"/>
            <a:ext cx="5367564" cy="2024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Atributos</a:t>
            </a:r>
          </a:p>
          <a:p>
            <a:pPr algn="ctr" marL="0" indent="0" lvl="1">
              <a:lnSpc>
                <a:spcPts val="7760"/>
              </a:lnSpc>
              <a:spcBef>
                <a:spcPct val="0"/>
              </a:spcBef>
            </a:pPr>
            <a:r>
              <a:rPr lang="en-US" b="true" sz="80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Objetos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694975" y="1405289"/>
            <a:ext cx="507939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Valor de superficie que define la apariencia básica y plana del objeto 3D.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694975" y="3786149"/>
            <a:ext cx="2816627" cy="53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b="true" sz="2999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Textura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694975" y="4615193"/>
            <a:ext cx="5079393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Imagen o patrón aplicado a la superficie de una malla 3D.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694975" y="6991996"/>
            <a:ext cx="2816627" cy="537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69"/>
              </a:lnSpc>
              <a:spcBef>
                <a:spcPct val="0"/>
              </a:spcBef>
            </a:pPr>
            <a:r>
              <a:rPr lang="en-US" b="true" sz="2999">
                <a:solidFill>
                  <a:srgbClr val="100F0D"/>
                </a:solidFill>
                <a:latin typeface="DM Sans Bold"/>
                <a:ea typeface="DM Sans Bold"/>
                <a:cs typeface="DM Sans Bold"/>
                <a:sym typeface="DM Sans Bold"/>
              </a:rPr>
              <a:t>Materiales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694975" y="7821040"/>
            <a:ext cx="507939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Agrupación de color, textura, brillo y otras propiedades que en conjunto definen cómo luce el objeto.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00394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594124" y="1995962"/>
            <a:ext cx="4833628" cy="3617721"/>
          </a:xfrm>
          <a:custGeom>
            <a:avLst/>
            <a:gdLst/>
            <a:ahLst/>
            <a:cxnLst/>
            <a:rect r="r" b="b" t="t" l="l"/>
            <a:pathLst>
              <a:path h="3617721" w="4833628">
                <a:moveTo>
                  <a:pt x="0" y="0"/>
                </a:moveTo>
                <a:lnTo>
                  <a:pt x="4833628" y="0"/>
                </a:lnTo>
                <a:lnTo>
                  <a:pt x="4833628" y="3617721"/>
                </a:lnTo>
                <a:lnTo>
                  <a:pt x="0" y="36177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7610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6686" y="5905450"/>
            <a:ext cx="3948503" cy="3900941"/>
          </a:xfrm>
          <a:custGeom>
            <a:avLst/>
            <a:gdLst/>
            <a:ahLst/>
            <a:cxnLst/>
            <a:rect r="r" b="b" t="t" l="l"/>
            <a:pathLst>
              <a:path h="3900941" w="3948503">
                <a:moveTo>
                  <a:pt x="0" y="0"/>
                </a:moveTo>
                <a:lnTo>
                  <a:pt x="3948503" y="0"/>
                </a:lnTo>
                <a:lnTo>
                  <a:pt x="3948503" y="3900941"/>
                </a:lnTo>
                <a:lnTo>
                  <a:pt x="0" y="390094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32459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4950" y="2584472"/>
            <a:ext cx="8736416" cy="1766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90"/>
              </a:lnSpc>
            </a:pPr>
            <a:r>
              <a:rPr lang="en-US" sz="7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Cámara: El Ojo de la Escena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4950" y="4798032"/>
            <a:ext cx="8305648" cy="2596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Representa el punto de vista desde donde se observa la escena.</a:t>
            </a:r>
          </a:p>
          <a:p>
            <a:pPr algn="l">
              <a:lnSpc>
                <a:spcPts val="2969"/>
              </a:lnSpc>
            </a:pPr>
          </a:p>
          <a:p>
            <a:pPr algn="l">
              <a:lnSpc>
                <a:spcPts val="2969"/>
              </a:lnSpc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Tiene propiedades: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Posición y orientación en el espacio 3D</a:t>
            </a:r>
          </a:p>
          <a:p>
            <a:pPr algn="l" marL="474978" indent="-237489" lvl="1">
              <a:lnSpc>
                <a:spcPts val="2969"/>
              </a:lnSpc>
              <a:buFont typeface="Arial"/>
              <a:buChar char="•"/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Campo de visión (FOV)</a:t>
            </a:r>
          </a:p>
          <a:p>
            <a:pPr algn="l" marL="474978" indent="-237489" lvl="1">
              <a:lnSpc>
                <a:spcPts val="296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Etc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72061" y="1025292"/>
            <a:ext cx="5587239" cy="2662922"/>
            <a:chOff x="0" y="0"/>
            <a:chExt cx="2065940" cy="98464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672061" y="3808631"/>
            <a:ext cx="5587239" cy="2662922"/>
            <a:chOff x="0" y="0"/>
            <a:chExt cx="2065940" cy="9846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672061" y="6595378"/>
            <a:ext cx="5587239" cy="2662922"/>
            <a:chOff x="0" y="0"/>
            <a:chExt cx="2065940" cy="9846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1028700"/>
            <a:ext cx="5587239" cy="2662922"/>
            <a:chOff x="0" y="0"/>
            <a:chExt cx="2065940" cy="9846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3812039"/>
            <a:ext cx="5587239" cy="2662922"/>
            <a:chOff x="0" y="0"/>
            <a:chExt cx="2065940" cy="98464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598786"/>
            <a:ext cx="5587239" cy="2662922"/>
            <a:chOff x="0" y="0"/>
            <a:chExt cx="2065940" cy="98464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65940" cy="984643"/>
            </a:xfrm>
            <a:custGeom>
              <a:avLst/>
              <a:gdLst/>
              <a:ahLst/>
              <a:cxnLst/>
              <a:rect r="r" b="b" t="t" l="l"/>
              <a:pathLst>
                <a:path h="984643" w="2065940">
                  <a:moveTo>
                    <a:pt x="20785" y="0"/>
                  </a:moveTo>
                  <a:lnTo>
                    <a:pt x="2045156" y="0"/>
                  </a:lnTo>
                  <a:cubicBezTo>
                    <a:pt x="2056635" y="0"/>
                    <a:pt x="2065940" y="9306"/>
                    <a:pt x="2065940" y="20785"/>
                  </a:cubicBezTo>
                  <a:lnTo>
                    <a:pt x="2065940" y="963859"/>
                  </a:lnTo>
                  <a:cubicBezTo>
                    <a:pt x="2065940" y="975338"/>
                    <a:pt x="2056635" y="984643"/>
                    <a:pt x="2045156" y="984643"/>
                  </a:cubicBezTo>
                  <a:lnTo>
                    <a:pt x="20785" y="984643"/>
                  </a:lnTo>
                  <a:cubicBezTo>
                    <a:pt x="9306" y="984643"/>
                    <a:pt x="0" y="975338"/>
                    <a:pt x="0" y="963859"/>
                  </a:cubicBezTo>
                  <a:lnTo>
                    <a:pt x="0" y="20785"/>
                  </a:lnTo>
                  <a:cubicBezTo>
                    <a:pt x="0" y="9306"/>
                    <a:pt x="9306" y="0"/>
                    <a:pt x="20785" y="0"/>
                  </a:cubicBezTo>
                  <a:close/>
                </a:path>
              </a:pathLst>
            </a:custGeom>
            <a:solidFill>
              <a:srgbClr val="8AB7E2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65940" cy="1022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-7900054">
            <a:off x="7245553" y="1801532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2700000">
            <a:off x="10189388" y="1790941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0"/>
                </a:lnTo>
                <a:lnTo>
                  <a:pt x="0" y="45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3209977">
            <a:off x="9982257" y="7689589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1" y="0"/>
                </a:lnTo>
                <a:lnTo>
                  <a:pt x="1012981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7866361">
            <a:off x="7243302" y="7665457"/>
            <a:ext cx="1012981" cy="454921"/>
          </a:xfrm>
          <a:custGeom>
            <a:avLst/>
            <a:gdLst/>
            <a:ahLst/>
            <a:cxnLst/>
            <a:rect r="r" b="b" t="t" l="l"/>
            <a:pathLst>
              <a:path h="454921" w="1012981">
                <a:moveTo>
                  <a:pt x="0" y="0"/>
                </a:moveTo>
                <a:lnTo>
                  <a:pt x="1012982" y="0"/>
                </a:lnTo>
                <a:lnTo>
                  <a:pt x="1012982" y="454921"/>
                </a:lnTo>
                <a:lnTo>
                  <a:pt x="0" y="454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264609" y="1499419"/>
            <a:ext cx="1829699" cy="1745076"/>
          </a:xfrm>
          <a:custGeom>
            <a:avLst/>
            <a:gdLst/>
            <a:ahLst/>
            <a:cxnLst/>
            <a:rect r="r" b="b" t="t" l="l"/>
            <a:pathLst>
              <a:path h="1745076" w="1829699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08646" y="4112341"/>
            <a:ext cx="1541626" cy="2055501"/>
          </a:xfrm>
          <a:custGeom>
            <a:avLst/>
            <a:gdLst/>
            <a:ahLst/>
            <a:cxnLst/>
            <a:rect r="r" b="b" t="t" l="l"/>
            <a:pathLst>
              <a:path h="2055501" w="1541626">
                <a:moveTo>
                  <a:pt x="0" y="0"/>
                </a:moveTo>
                <a:lnTo>
                  <a:pt x="1541625" y="0"/>
                </a:lnTo>
                <a:lnTo>
                  <a:pt x="1541625" y="2055502"/>
                </a:lnTo>
                <a:lnTo>
                  <a:pt x="0" y="20555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206092" y="7066570"/>
            <a:ext cx="1946733" cy="1700958"/>
          </a:xfrm>
          <a:custGeom>
            <a:avLst/>
            <a:gdLst/>
            <a:ahLst/>
            <a:cxnLst/>
            <a:rect r="r" b="b" t="t" l="l"/>
            <a:pathLst>
              <a:path h="1700958" w="1946733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118917" y="1547255"/>
            <a:ext cx="1521152" cy="1697240"/>
          </a:xfrm>
          <a:custGeom>
            <a:avLst/>
            <a:gdLst/>
            <a:ahLst/>
            <a:cxnLst/>
            <a:rect r="r" b="b" t="t" l="l"/>
            <a:pathLst>
              <a:path h="1697240" w="1521152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1944417" y="7131683"/>
            <a:ext cx="1907691" cy="1635845"/>
          </a:xfrm>
          <a:custGeom>
            <a:avLst/>
            <a:gdLst/>
            <a:ahLst/>
            <a:cxnLst/>
            <a:rect r="r" b="b" t="t" l="l"/>
            <a:pathLst>
              <a:path h="1635845" w="1907691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2016656" y="4273120"/>
            <a:ext cx="1776392" cy="1676470"/>
          </a:xfrm>
          <a:custGeom>
            <a:avLst/>
            <a:gdLst/>
            <a:ahLst/>
            <a:cxnLst/>
            <a:rect r="r" b="b" t="t" l="l"/>
            <a:pathLst>
              <a:path h="1676470" w="1776392">
                <a:moveTo>
                  <a:pt x="0" y="0"/>
                </a:moveTo>
                <a:lnTo>
                  <a:pt x="1776392" y="0"/>
                </a:lnTo>
                <a:lnTo>
                  <a:pt x="1776392" y="1676470"/>
                </a:lnTo>
                <a:lnTo>
                  <a:pt x="0" y="167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4101836" y="1190123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</a:t>
            </a:r>
            <a:r>
              <a:rPr lang="en-US" b="true" sz="1999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ombras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126423" y="3979036"/>
            <a:ext cx="3030642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</a:t>
            </a:r>
            <a:r>
              <a:rPr lang="en-US" b="true" sz="1999" strike="noStrike" u="non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eflejos y refracciones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4101836" y="6684175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Oclusión ambiental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88057" y="1190123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Luz puntual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288057" y="3979036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Luz direccional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288057" y="6684175"/>
            <a:ext cx="3157464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Luz de area o ambiental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995244" y="4360326"/>
            <a:ext cx="4372017" cy="131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5044"/>
              </a:lnSpc>
              <a:spcBef>
                <a:spcPct val="0"/>
              </a:spcBef>
            </a:pPr>
            <a:r>
              <a:rPr lang="en-US" b="true" sz="52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FUENTES DE ILUMINACION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040684" y="331593"/>
            <a:ext cx="3563270" cy="4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Tipos Comunes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2684045" y="331593"/>
            <a:ext cx="3563270" cy="406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2"/>
              </a:lnSpc>
            </a:pPr>
            <a:r>
              <a:rPr lang="en-US" sz="29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Efectos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3273742" y="1710968"/>
            <a:ext cx="2816627" cy="152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Luz puntual: Emite luz desde un punto específico en todas las direcciones, similar a una bombilla, creando sombras suaves y una iluminación localizada. ​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288057" y="4495927"/>
            <a:ext cx="2816627" cy="101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</a:t>
            </a: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ula una fuente de luz lejana como el sol, proyectando rayos paralelos que iluminan uniformemente toda la escena.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273742" y="7201066"/>
            <a:ext cx="2816627" cy="1272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Proporciona</a:t>
            </a: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una iluminación general sin una dirección específica, suavizando sombras y resaltando formas, como la luz que entra por una ventana.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101836" y="1710968"/>
            <a:ext cx="2816627" cy="1015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</a:t>
            </a: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 generan cuando un objeto bloquea la luz, creando áreas oscuras que aportan profundidad y realismo a la escena. ​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126423" y="4495927"/>
            <a:ext cx="2816627" cy="152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Los reflejos muestran cómo la luz rebota en superficies brillantes, mientras que las refracciones ilustran cómo la luz se desvía al pasar por materiales transparentes, como el vidrio. ​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126423" y="7201066"/>
            <a:ext cx="2816627" cy="1529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85"/>
              </a:lnSpc>
            </a:pPr>
            <a:r>
              <a:rPr lang="en-US" sz="139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</a:t>
            </a:r>
            <a:r>
              <a:rPr lang="en-US" sz="1399" strike="noStrike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una técnica que simula el oscurecimiento en áreas donde la luz ambiental tiene dificultad para llegar, como esquinas o espacios estrechos, aumentando la percepción de profundidad. ​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975489" y="6557226"/>
            <a:ext cx="6998061" cy="2561528"/>
            <a:chOff x="0" y="0"/>
            <a:chExt cx="2342659" cy="8574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848571" y="8919661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351036" y="8676539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-1298663" y="-122951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4136688" y="-5911925"/>
            <a:ext cx="8003286" cy="8229600"/>
          </a:xfrm>
          <a:custGeom>
            <a:avLst/>
            <a:gdLst/>
            <a:ahLst/>
            <a:cxnLst/>
            <a:rect r="r" b="b" t="t" l="l"/>
            <a:pathLst>
              <a:path h="8229600" w="8003286">
                <a:moveTo>
                  <a:pt x="0" y="0"/>
                </a:moveTo>
                <a:lnTo>
                  <a:pt x="8003286" y="0"/>
                </a:lnTo>
                <a:lnTo>
                  <a:pt x="80032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165351" y="-1915069"/>
            <a:ext cx="3115310" cy="3643638"/>
          </a:xfrm>
          <a:custGeom>
            <a:avLst/>
            <a:gdLst/>
            <a:ahLst/>
            <a:cxnLst/>
            <a:rect r="r" b="b" t="t" l="l"/>
            <a:pathLst>
              <a:path h="3643638" w="3115310">
                <a:moveTo>
                  <a:pt x="0" y="0"/>
                </a:moveTo>
                <a:lnTo>
                  <a:pt x="3115311" y="0"/>
                </a:lnTo>
                <a:lnTo>
                  <a:pt x="3115311" y="3643638"/>
                </a:lnTo>
                <a:lnTo>
                  <a:pt x="0" y="3643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1909544"/>
            <a:ext cx="8166496" cy="413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51"/>
              </a:lnSpc>
            </a:pPr>
            <a:r>
              <a:rPr lang="en-US" b="true" sz="8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Relaciones Entre Elementos en una Escena 3D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98663" y="6514014"/>
            <a:ext cx="702508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escena 3D es el resultado de la interacción armoniosa entre varios elementos fundamentales que, combinados, crean una representación visual coherente y realista.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91672" y="7411266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18908" y="2431975"/>
            <a:ext cx="4132127" cy="468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</a:t>
            </a:r>
            <a:r>
              <a:rPr lang="en-US" sz="1400" spc="2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efine la forma y estructura de los objetos mediante vértices, aristas y caras.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18908" y="5124062"/>
            <a:ext cx="4132127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Desc</a:t>
            </a:r>
            <a:r>
              <a:rPr lang="en-US" sz="1400" spc="2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ribe cómo se conectan y organizan estos elementos geométricos, afectando la deformación y animación de los modelos.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070625" y="7645899"/>
            <a:ext cx="4132127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Dete</a:t>
            </a:r>
            <a:r>
              <a:rPr lang="en-US" sz="1400" spc="2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rminan la apariencia superficial de los objetos, incluyendo propiedades como color, brillo y rugosidad.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18908" y="1957804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Geometria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18908" y="4503666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Topologia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070625" y="7149648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Materiales y Texturas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86902" y="1614033"/>
            <a:ext cx="8166496" cy="4138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51"/>
              </a:lnSpc>
            </a:pPr>
            <a:r>
              <a:rPr lang="en-US" b="true" sz="830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Relaciones Entre Elementos en una Escena 3D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9975489" y="1170261"/>
            <a:ext cx="6998061" cy="2561528"/>
            <a:chOff x="0" y="0"/>
            <a:chExt cx="2342659" cy="85749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491672" y="2024301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75489" y="3862348"/>
            <a:ext cx="6998061" cy="2561528"/>
            <a:chOff x="0" y="0"/>
            <a:chExt cx="2342659" cy="85749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42659" cy="857492"/>
            </a:xfrm>
            <a:custGeom>
              <a:avLst/>
              <a:gdLst/>
              <a:ahLst/>
              <a:cxnLst/>
              <a:rect r="r" b="b" t="t" l="l"/>
              <a:pathLst>
                <a:path h="857492" w="2342659">
                  <a:moveTo>
                    <a:pt x="16594" y="0"/>
                  </a:moveTo>
                  <a:lnTo>
                    <a:pt x="2326064" y="0"/>
                  </a:lnTo>
                  <a:cubicBezTo>
                    <a:pt x="2335229" y="0"/>
                    <a:pt x="2342659" y="7430"/>
                    <a:pt x="2342659" y="16594"/>
                  </a:cubicBezTo>
                  <a:lnTo>
                    <a:pt x="2342659" y="840898"/>
                  </a:lnTo>
                  <a:cubicBezTo>
                    <a:pt x="2342659" y="845299"/>
                    <a:pt x="2340910" y="849520"/>
                    <a:pt x="2337798" y="852632"/>
                  </a:cubicBezTo>
                  <a:cubicBezTo>
                    <a:pt x="2334686" y="855744"/>
                    <a:pt x="2330465" y="857492"/>
                    <a:pt x="2326064" y="857492"/>
                  </a:cubicBezTo>
                  <a:lnTo>
                    <a:pt x="16594" y="857492"/>
                  </a:lnTo>
                  <a:cubicBezTo>
                    <a:pt x="7430" y="857492"/>
                    <a:pt x="0" y="850063"/>
                    <a:pt x="0" y="840898"/>
                  </a:cubicBezTo>
                  <a:lnTo>
                    <a:pt x="0" y="16594"/>
                  </a:lnTo>
                  <a:cubicBezTo>
                    <a:pt x="0" y="7430"/>
                    <a:pt x="7430" y="0"/>
                    <a:pt x="16594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85725"/>
              <a:ext cx="2342659" cy="7717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601997" y="9637853"/>
            <a:ext cx="3870946" cy="950141"/>
          </a:xfrm>
          <a:custGeom>
            <a:avLst/>
            <a:gdLst/>
            <a:ahLst/>
            <a:cxnLst/>
            <a:rect r="r" b="b" t="t" l="l"/>
            <a:pathLst>
              <a:path h="950141" w="3870946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472906" y="-236481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-1298663" y="8591506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-1298663" y="-1229511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6" y="0"/>
                </a:lnTo>
                <a:lnTo>
                  <a:pt x="2597326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12066206" y="1880352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Luces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136688" y="-5911925"/>
            <a:ext cx="8003286" cy="8229600"/>
          </a:xfrm>
          <a:custGeom>
            <a:avLst/>
            <a:gdLst/>
            <a:ahLst/>
            <a:cxnLst/>
            <a:rect r="r" b="b" t="t" l="l"/>
            <a:pathLst>
              <a:path h="8229600" w="8003286">
                <a:moveTo>
                  <a:pt x="0" y="0"/>
                </a:moveTo>
                <a:lnTo>
                  <a:pt x="8003286" y="0"/>
                </a:lnTo>
                <a:lnTo>
                  <a:pt x="800328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1165351" y="-1915069"/>
            <a:ext cx="3115310" cy="3643638"/>
          </a:xfrm>
          <a:custGeom>
            <a:avLst/>
            <a:gdLst/>
            <a:ahLst/>
            <a:cxnLst/>
            <a:rect r="r" b="b" t="t" l="l"/>
            <a:pathLst>
              <a:path h="3643638" w="3115310">
                <a:moveTo>
                  <a:pt x="0" y="0"/>
                </a:moveTo>
                <a:lnTo>
                  <a:pt x="3115311" y="0"/>
                </a:lnTo>
                <a:lnTo>
                  <a:pt x="3115311" y="3643638"/>
                </a:lnTo>
                <a:lnTo>
                  <a:pt x="0" y="36436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5292779">
            <a:off x="13719443" y="4297727"/>
            <a:ext cx="8354924" cy="8229600"/>
          </a:xfrm>
          <a:custGeom>
            <a:avLst/>
            <a:gdLst/>
            <a:ahLst/>
            <a:cxnLst/>
            <a:rect r="r" b="b" t="t" l="l"/>
            <a:pathLst>
              <a:path h="8229600" w="8354924">
                <a:moveTo>
                  <a:pt x="0" y="0"/>
                </a:moveTo>
                <a:lnTo>
                  <a:pt x="8354923" y="0"/>
                </a:lnTo>
                <a:lnTo>
                  <a:pt x="83549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98663" y="6180639"/>
            <a:ext cx="7025086" cy="1323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99"/>
              </a:lnSpc>
              <a:spcBef>
                <a:spcPct val="0"/>
              </a:spcBef>
            </a:pPr>
            <a:r>
              <a:rPr lang="en-US" sz="1999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</a:t>
            </a:r>
            <a:r>
              <a:rPr lang="en-US" sz="1999" spc="119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escena 3D es el resultado de la interacción armoniosa entre varios elementos fundamentales que, combinados, crean una representación visual coherente y realista.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91672" y="4717783"/>
            <a:ext cx="1578952" cy="1034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8000" spc="-65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070625" y="2351969"/>
            <a:ext cx="4132127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Ilu</a:t>
            </a:r>
            <a:r>
              <a:rPr lang="en-US" sz="1400" spc="2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minan la escena, interactuando con los materiales para generar sombras, reflejos y realismo.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90373" y="5136348"/>
            <a:ext cx="4132127" cy="70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1890"/>
              </a:lnSpc>
              <a:spcBef>
                <a:spcPct val="0"/>
              </a:spcBef>
            </a:pPr>
            <a:r>
              <a:rPr lang="en-US" sz="1400" spc="2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Ac</a:t>
            </a:r>
            <a:r>
              <a:rPr lang="en-US" sz="1400" spc="22" u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túa como el punto de vista desde el cual se observa la escena, capturando la interacción de todos los elementos anteriores.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90373" y="4667082"/>
            <a:ext cx="2816627" cy="354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79"/>
              </a:lnSpc>
              <a:spcBef>
                <a:spcPct val="0"/>
              </a:spcBef>
            </a:pPr>
            <a:r>
              <a:rPr lang="en-US" b="true" sz="1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Cámara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659469" y="-1834879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DAGmJ8XYClY</dc:identifier>
  <dcterms:modified xsi:type="dcterms:W3CDTF">2011-08-01T06:04:30Z</dcterms:modified>
  <cp:revision>1</cp:revision>
  <dc:title>Inspiration and creativity</dc:title>
</cp:coreProperties>
</file>